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8" r:id="rId4"/>
    <p:sldId id="269" r:id="rId5"/>
    <p:sldId id="263" r:id="rId6"/>
    <p:sldId id="262" r:id="rId7"/>
    <p:sldId id="271" r:id="rId8"/>
    <p:sldId id="272" r:id="rId9"/>
    <p:sldId id="273" r:id="rId10"/>
    <p:sldId id="274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320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A50CBC-8F27-4571-9CF4-87917B3DA01C}" type="datetime1">
              <a:rPr lang="ru-RU" smtClean="0"/>
              <a:t>05.12.2021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E861E8E-D392-497B-BB21-122DD7C27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71763A-5E33-45E3-A8F2-56DFE0C2155C}" type="datetime1">
              <a:rPr lang="ru-RU" noProof="0" smtClean="0"/>
              <a:t>05.12.2021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55D449-B875-4B8D-8E66-224D27E54C9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573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4502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93576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385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08779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45730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76096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55955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6192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ru-RU" noProof="0" smtClean="0"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47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pic>
        <p:nvPicPr>
          <p:cNvPr id="7" name="Рисунок 6" descr="Линия электрокардиограммы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EFEAE4-C28C-4D92-9EE7-D62CEDC101DF}" type="datetime1">
              <a:rPr lang="ru-RU" smtClean="0"/>
              <a:t>05.12.2021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descr="Прямоугольник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5976BF-C51C-4515-9E22-BF2015252BD8}" type="datetime1">
              <a:rPr lang="ru-RU" smtClean="0"/>
              <a:t>05.12.2021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242D3C-8192-478D-9985-D3160EF3F3C3}" type="datetime1">
              <a:rPr lang="ru-RU" smtClean="0"/>
              <a:t>05.12.2021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раздела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 descr="Прямоугольник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rtlCol="0" anchor="b">
            <a:normAutofit/>
          </a:bodyPr>
          <a:lstStyle>
            <a:lvl1pPr rtl="0">
              <a:lnSpc>
                <a:spcPct val="80000"/>
              </a:lnSpc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 rtlCol="0"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6D9427-7660-4399-80F6-CD7B8B8E5C35}" type="datetime1">
              <a:rPr lang="ru-RU" smtClean="0"/>
              <a:t>05.12.2021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80393-315E-4AB9-9FE2-63E995E945C8}" type="datetime1">
              <a:rPr lang="ru-RU" smtClean="0"/>
              <a:t>05.12.2021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D32718-8B06-4985-8D7D-9E16F3F044C8}" type="datetime1">
              <a:rPr lang="ru-RU" smtClean="0"/>
              <a:t>05.12.2021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15AB6-67B4-4D7E-9378-C270C29E4245}" type="datetime1">
              <a:rPr lang="ru-RU" smtClean="0"/>
              <a:t>05.12.2021</a:t>
            </a:fld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descr="Прямоугольник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 descr="Прямоугольник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descr="Прямоугольник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 descr="Прямоугольник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требуется добавить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красная полоса" descr="Красная полоса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3FDB9577-6D70-481F-BBF8-A759884E5182}" type="datetime1">
              <a:rPr lang="ru-RU" noProof="0" smtClean="0"/>
              <a:t>05.12.2021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algn="ctr" rtl="0"/>
            <a:r>
              <a:rPr lang="ru-RU" sz="4400" dirty="0">
                <a:solidFill>
                  <a:schemeClr val="accent1">
                    <a:lumMod val="50000"/>
                  </a:schemeClr>
                </a:solidFill>
              </a:rPr>
              <a:t>Предсказания вероятности возникновения сердечно-</a:t>
            </a:r>
            <a:r>
              <a:rPr lang="ru-RU" sz="4400" dirty="0" err="1">
                <a:solidFill>
                  <a:schemeClr val="accent1">
                    <a:lumMod val="50000"/>
                  </a:schemeClr>
                </a:solidFill>
              </a:rPr>
              <a:t>сосудитстых</a:t>
            </a:r>
            <a:r>
              <a:rPr lang="ru-RU" sz="4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4400" dirty="0" err="1">
                <a:solidFill>
                  <a:schemeClr val="accent1">
                    <a:lumMod val="50000"/>
                  </a:schemeClr>
                </a:solidFill>
              </a:rPr>
              <a:t>заболевнаий</a:t>
            </a:r>
            <a:endParaRPr lang="ru-RU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BEE68-95B4-4A56-AC1F-F9A34C9A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828404"/>
            <a:ext cx="4501194" cy="45723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C4AB35-0F52-459C-954A-2C918D52C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68" y="1628800"/>
            <a:ext cx="9577064" cy="512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1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ru-RU" dirty="0"/>
              <a:t>Почему важно диагностировать сердечно-сосудистые заболевания на ранних стадиях?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0" y="1828799"/>
            <a:ext cx="5580112" cy="4572001"/>
          </a:xfrm>
        </p:spPr>
        <p:txBody>
          <a:bodyPr rtlCol="0">
            <a:normAutofit/>
          </a:bodyPr>
          <a:lstStyle/>
          <a:p>
            <a:r>
              <a:rPr lang="ru-RU" sz="1200" dirty="0"/>
              <a:t>Сегодня летальность от сердечно-сосудистых заболеваний в России занимает первое место среди всех смертей и составляет 47% от всех причин.</a:t>
            </a:r>
          </a:p>
          <a:p>
            <a:r>
              <a:rPr lang="ru-RU" sz="1200" dirty="0"/>
              <a:t>По статистике от сердечно-сосудистых заболеваний в России умирает один миллион человек в год. В пересчете на 100 тысяч населения российская статистика печальна — это в 2 раза выше, чем в европейских странах и в полтора раза больше, чем в среднем по планете.</a:t>
            </a:r>
          </a:p>
          <a:p>
            <a:r>
              <a:rPr lang="ru-RU" sz="1200" dirty="0"/>
              <a:t>Если обратиться к статистике сердечно-сосудистых заболеваний за рубежом, то в США, Западной Европе, Австралии, Канаде наблюдается тенденция снижения смертности от ИБС благодаря своевременному диагностированию и улучшению методик выявления заболеваний на ранних стадиях.</a:t>
            </a:r>
          </a:p>
          <a:p>
            <a:r>
              <a:rPr lang="ru-RU" sz="1200" dirty="0"/>
              <a:t>По статистике ВОЗ от сердечно-сосудистых заболеваний в России в ближайшие 15 лет удастся спасти 4 миллиона человек за счет улучшившейся диагностики и применения мирового опыта. Однако в 50% случаев успешность лечения зависит от самого заболевшего. Если же больной будет игнорировать диспансеризацию, лечение и коррекцию вредных привычек, то врачи останутся бессильны, а шанс умереть преждевременно возрастет на 25%.</a:t>
            </a:r>
          </a:p>
          <a:p>
            <a:pPr rtl="0"/>
            <a:endParaRPr lang="ru-RU" sz="1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BEE68-95B4-4A56-AC1F-F9A34C9A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828404"/>
            <a:ext cx="4501194" cy="45723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F4C445-7742-4E1A-8716-46D4AFF5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1828403"/>
            <a:ext cx="5087888" cy="457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ru-RU" dirty="0"/>
              <a:t>Что можно предложить в качестве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368" y="1828799"/>
            <a:ext cx="5904656" cy="4929981"/>
          </a:xfrm>
        </p:spPr>
        <p:txBody>
          <a:bodyPr rtlCol="0">
            <a:normAutofit/>
          </a:bodyPr>
          <a:lstStyle/>
          <a:p>
            <a:endParaRPr lang="ru-RU" dirty="0"/>
          </a:p>
          <a:p>
            <a:r>
              <a:rPr lang="ru-RU" dirty="0"/>
              <a:t>Построение модели машинного обучения для прогнозирования вероятности возникновения сердечно-сосудистых заболеваний на основе данных полученных от медицинских организаций, по результатам диспансеризации, просмотров, а также данных о гражданах, находившихся на лечении в стационарах</a:t>
            </a:r>
          </a:p>
          <a:p>
            <a:pPr rtl="0"/>
            <a:endParaRPr lang="ru-RU" sz="1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BEE68-95B4-4A56-AC1F-F9A34C9A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828404"/>
            <a:ext cx="4501194" cy="45723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608643-38ED-477E-B2F2-11A6348F5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1828404"/>
            <a:ext cx="5517358" cy="42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ru-RU" dirty="0"/>
              <a:t>Источники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0" y="1828799"/>
            <a:ext cx="8964488" cy="5128593"/>
          </a:xfrm>
        </p:spPr>
        <p:txBody>
          <a:bodyPr rtlCol="0">
            <a:normAutofit/>
          </a:bodyPr>
          <a:lstStyle/>
          <a:p>
            <a:r>
              <a:rPr lang="ru-RU" sz="2000" dirty="0"/>
              <a:t>Всего в Российской Федерации 10 000 медицинских организаций, оказывающих медицинскую помощь в рамках системы обязательного медицинского страхования. Все медицинские организации напрямую отчитываются в Федеральных фонд обязательного медицинского страхования о проведённой диспансеризации и профилактических осмотрах. Данные подгружаются в систему ГИС ОМС.</a:t>
            </a:r>
          </a:p>
          <a:p>
            <a:r>
              <a:rPr lang="ru-RU" sz="2000" dirty="0"/>
              <a:t>Но нам нужны также нужны данные о стационарных больных, которым было проведено лечение, и которые поступают в территориальные фонды обязательного медицинского страхования. </a:t>
            </a:r>
          </a:p>
          <a:p>
            <a:r>
              <a:rPr lang="ru-RU" sz="2000" dirty="0"/>
              <a:t>Исходя из этого, планируется получать все данные  из двух источников, которые будут подгружаться в систему ГИС ОМС: напрямую от медицинских организаций и из территориальные фонды обязательного медицинского страхования. </a:t>
            </a:r>
          </a:p>
          <a:p>
            <a:pPr rtl="0"/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044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ru-RU" dirty="0"/>
              <a:t>Как это работает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87846C-76BC-4CD4-A03B-18F11535A1B6}"/>
              </a:ext>
            </a:extLst>
          </p:cNvPr>
          <p:cNvSpPr/>
          <p:nvPr/>
        </p:nvSpPr>
        <p:spPr>
          <a:xfrm>
            <a:off x="5506258" y="4005678"/>
            <a:ext cx="172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Анализ данных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5140EE-9A49-4B8A-BFF0-6BCFD5DC5B4E}"/>
              </a:ext>
            </a:extLst>
          </p:cNvPr>
          <p:cNvSpPr/>
          <p:nvPr/>
        </p:nvSpPr>
        <p:spPr>
          <a:xfrm>
            <a:off x="4794942" y="2524254"/>
            <a:ext cx="3147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Построение витрины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D01F71-7475-4163-B588-2BC073356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1671267"/>
            <a:ext cx="3310415" cy="22313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1A94FE-73A2-47A6-B49B-40CFF779B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3184417"/>
            <a:ext cx="3097036" cy="201185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46E949B-D3C8-49F2-8007-61A9F620F309}"/>
              </a:ext>
            </a:extLst>
          </p:cNvPr>
          <p:cNvSpPr/>
          <p:nvPr/>
        </p:nvSpPr>
        <p:spPr>
          <a:xfrm>
            <a:off x="5271482" y="5805264"/>
            <a:ext cx="2194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Построение модели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79B714-6892-4AC1-B4E8-75C833E23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074" y="4521354"/>
            <a:ext cx="3383573" cy="22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ru-RU" dirty="0"/>
              <a:t>Описание данных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07368" y="1700808"/>
            <a:ext cx="5832648" cy="5157192"/>
          </a:xfrm>
        </p:spPr>
        <p:txBody>
          <a:bodyPr rtlCol="0">
            <a:noAutofit/>
          </a:bodyPr>
          <a:lstStyle/>
          <a:p>
            <a:r>
              <a:rPr lang="en-US" sz="900" dirty="0">
                <a:latin typeface="Bahnschrift SemiBold" panose="020B0502040204020203" pitchFamily="34" charset="0"/>
              </a:rPr>
              <a:t>a</a:t>
            </a:r>
            <a:r>
              <a:rPr lang="ru-RU" sz="900" dirty="0" err="1">
                <a:latin typeface="Bahnschrift SemiBold" panose="020B0502040204020203" pitchFamily="34" charset="0"/>
              </a:rPr>
              <a:t>ge</a:t>
            </a:r>
            <a:r>
              <a:rPr lang="ru-RU" sz="900" dirty="0">
                <a:latin typeface="Bahnschrift SemiBold" panose="020B0502040204020203" pitchFamily="34" charset="0"/>
              </a:rPr>
              <a:t>  = Возраст человека (в годах)</a:t>
            </a:r>
          </a:p>
          <a:p>
            <a:r>
              <a:rPr lang="en-US" sz="900" dirty="0">
                <a:latin typeface="Bahnschrift SemiBold" panose="020B0502040204020203" pitchFamily="34" charset="0"/>
              </a:rPr>
              <a:t>s</a:t>
            </a:r>
            <a:r>
              <a:rPr lang="ru-RU" sz="900" dirty="0" err="1">
                <a:latin typeface="Bahnschrift SemiBold" panose="020B0502040204020203" pitchFamily="34" charset="0"/>
              </a:rPr>
              <a:t>ex</a:t>
            </a:r>
            <a:r>
              <a:rPr lang="ru-RU" sz="900" dirty="0">
                <a:latin typeface="Bahnschrift SemiBold" panose="020B0502040204020203" pitchFamily="34" charset="0"/>
              </a:rPr>
              <a:t>  = Пол человека (1 = Мужчина; 0 = Женщина)</a:t>
            </a:r>
          </a:p>
          <a:p>
            <a:r>
              <a:rPr lang="ru-RU" sz="900" dirty="0" err="1">
                <a:latin typeface="Bahnschrift SemiBold" panose="020B0502040204020203" pitchFamily="34" charset="0"/>
              </a:rPr>
              <a:t>cp</a:t>
            </a:r>
            <a:r>
              <a:rPr lang="ru-RU" sz="900" dirty="0">
                <a:latin typeface="Bahnschrift SemiBold" panose="020B0502040204020203" pitchFamily="34" charset="0"/>
              </a:rPr>
              <a:t> = Тип боли в груди</a:t>
            </a:r>
            <a:r>
              <a:rPr lang="en-US" sz="900" dirty="0">
                <a:latin typeface="Bahnschrift SemiBold" panose="020B0502040204020203" pitchFamily="34" charset="0"/>
              </a:rPr>
              <a:t>:</a:t>
            </a:r>
            <a:endParaRPr lang="ru-RU" sz="900" dirty="0">
              <a:latin typeface="Bahnschrift SemiBold" panose="020B0502040204020203" pitchFamily="34" charset="0"/>
            </a:endParaRPr>
          </a:p>
          <a:p>
            <a:r>
              <a:rPr lang="ru-RU" sz="900" dirty="0">
                <a:latin typeface="Bahnschrift SemiBold" panose="020B0502040204020203" pitchFamily="34" charset="0"/>
              </a:rPr>
              <a:t>   Значение 0: типичная стенокардия</a:t>
            </a:r>
          </a:p>
          <a:p>
            <a:r>
              <a:rPr lang="ru-RU" sz="900" dirty="0">
                <a:latin typeface="Bahnschrift SemiBold" panose="020B0502040204020203" pitchFamily="34" charset="0"/>
              </a:rPr>
              <a:t>   Значение 1: атипичная стенокардия</a:t>
            </a:r>
          </a:p>
          <a:p>
            <a:r>
              <a:rPr lang="ru-RU" sz="900" dirty="0">
                <a:latin typeface="Bahnschrift SemiBold" panose="020B0502040204020203" pitchFamily="34" charset="0"/>
              </a:rPr>
              <a:t>   Значение 2: </a:t>
            </a:r>
            <a:r>
              <a:rPr lang="ru-RU" sz="900" dirty="0" err="1">
                <a:latin typeface="Bahnschrift SemiBold" panose="020B0502040204020203" pitchFamily="34" charset="0"/>
              </a:rPr>
              <a:t>неангинальная</a:t>
            </a:r>
            <a:r>
              <a:rPr lang="ru-RU" sz="900" dirty="0">
                <a:latin typeface="Bahnschrift SemiBold" panose="020B0502040204020203" pitchFamily="34" charset="0"/>
              </a:rPr>
              <a:t> боль</a:t>
            </a:r>
          </a:p>
          <a:p>
            <a:r>
              <a:rPr lang="ru-RU" sz="900" dirty="0">
                <a:latin typeface="Bahnschrift SemiBold" panose="020B0502040204020203" pitchFamily="34" charset="0"/>
              </a:rPr>
              <a:t>   Значение 3: бессимптомно</a:t>
            </a:r>
          </a:p>
          <a:p>
            <a:r>
              <a:rPr lang="ru-RU" sz="900" dirty="0" err="1">
                <a:latin typeface="Bahnschrift SemiBold" panose="020B0502040204020203" pitchFamily="34" charset="0"/>
              </a:rPr>
              <a:t>trtbps</a:t>
            </a:r>
            <a:r>
              <a:rPr lang="ru-RU" sz="900" dirty="0">
                <a:latin typeface="Bahnschrift SemiBold" panose="020B0502040204020203" pitchFamily="34" charset="0"/>
              </a:rPr>
              <a:t> = Артериальное давление человека в состоянии покоя (мм </a:t>
            </a:r>
            <a:r>
              <a:rPr lang="ru-RU" sz="900" dirty="0" err="1">
                <a:latin typeface="Bahnschrift SemiBold" panose="020B0502040204020203" pitchFamily="34" charset="0"/>
              </a:rPr>
              <a:t>рт.ст</a:t>
            </a:r>
            <a:r>
              <a:rPr lang="ru-RU" sz="900" dirty="0">
                <a:latin typeface="Bahnschrift SemiBold" panose="020B0502040204020203" pitchFamily="34" charset="0"/>
              </a:rPr>
              <a:t>. при поступлении в больницу)</a:t>
            </a:r>
          </a:p>
          <a:p>
            <a:r>
              <a:rPr lang="ru-RU" sz="900" dirty="0" err="1">
                <a:latin typeface="Bahnschrift SemiBold" panose="020B0502040204020203" pitchFamily="34" charset="0"/>
              </a:rPr>
              <a:t>chol</a:t>
            </a:r>
            <a:r>
              <a:rPr lang="ru-RU" sz="900" dirty="0">
                <a:latin typeface="Bahnschrift SemiBold" panose="020B0502040204020203" pitchFamily="34" charset="0"/>
              </a:rPr>
              <a:t> = Измерение уровня холестерина у человека в мг/</a:t>
            </a:r>
            <a:r>
              <a:rPr lang="ru-RU" sz="900" dirty="0" err="1">
                <a:latin typeface="Bahnschrift SemiBold" panose="020B0502040204020203" pitchFamily="34" charset="0"/>
              </a:rPr>
              <a:t>дл</a:t>
            </a:r>
            <a:endParaRPr lang="ru-RU" sz="900" dirty="0">
              <a:latin typeface="Bahnschrift SemiBold" panose="020B0502040204020203" pitchFamily="34" charset="0"/>
            </a:endParaRPr>
          </a:p>
          <a:p>
            <a:r>
              <a:rPr lang="en-US" sz="900" dirty="0">
                <a:latin typeface="Bahnschrift SemiBold" panose="020B0502040204020203" pitchFamily="34" charset="0"/>
              </a:rPr>
              <a:t>f</a:t>
            </a:r>
            <a:r>
              <a:rPr lang="ru-RU" sz="900" dirty="0" err="1">
                <a:latin typeface="Bahnschrift SemiBold" panose="020B0502040204020203" pitchFamily="34" charset="0"/>
              </a:rPr>
              <a:t>bs</a:t>
            </a:r>
            <a:r>
              <a:rPr lang="ru-RU" sz="900" dirty="0">
                <a:latin typeface="Bahnschrift SemiBold" panose="020B0502040204020203" pitchFamily="34" charset="0"/>
              </a:rPr>
              <a:t>  = Уровень сахара в крови человека натощак (&gt; 120 мг/</a:t>
            </a:r>
            <a:r>
              <a:rPr lang="ru-RU" sz="900" dirty="0" err="1">
                <a:latin typeface="Bahnschrift SemiBold" panose="020B0502040204020203" pitchFamily="34" charset="0"/>
              </a:rPr>
              <a:t>дл</a:t>
            </a:r>
            <a:r>
              <a:rPr lang="ru-RU" sz="900" dirty="0">
                <a:latin typeface="Bahnschrift SemiBold" panose="020B0502040204020203" pitchFamily="34" charset="0"/>
              </a:rPr>
              <a:t>, 1 = верно; 0 = ложно)</a:t>
            </a:r>
          </a:p>
          <a:p>
            <a:r>
              <a:rPr lang="en-US" sz="900" dirty="0">
                <a:latin typeface="Bahnschrift SemiBold" panose="020B0502040204020203" pitchFamily="34" charset="0"/>
              </a:rPr>
              <a:t>r</a:t>
            </a:r>
            <a:r>
              <a:rPr lang="ru-RU" sz="900" dirty="0" err="1">
                <a:latin typeface="Bahnschrift SemiBold" panose="020B0502040204020203" pitchFamily="34" charset="0"/>
              </a:rPr>
              <a:t>estecg</a:t>
            </a:r>
            <a:r>
              <a:rPr lang="ru-RU" sz="900" dirty="0">
                <a:latin typeface="Bahnschrift SemiBold" panose="020B0502040204020203" pitchFamily="34" charset="0"/>
              </a:rPr>
              <a:t>   = результаты электрокардиографии в состоянии покоя</a:t>
            </a:r>
            <a:r>
              <a:rPr lang="en-US" sz="900" dirty="0">
                <a:latin typeface="Bahnschrift SemiBold" panose="020B0502040204020203" pitchFamily="34" charset="0"/>
              </a:rPr>
              <a:t>:</a:t>
            </a:r>
            <a:endParaRPr lang="ru-RU" sz="900" dirty="0">
              <a:latin typeface="Bahnschrift SemiBold" panose="020B0502040204020203" pitchFamily="34" charset="0"/>
            </a:endParaRPr>
          </a:p>
          <a:p>
            <a:r>
              <a:rPr lang="ru-RU" sz="900" dirty="0">
                <a:latin typeface="Bahnschrift SemiBold" panose="020B0502040204020203" pitchFamily="34" charset="0"/>
              </a:rPr>
              <a:t>   Значение 0: показывает вероятную или определенную гипертрофию левого желудочка по критериям </a:t>
            </a:r>
            <a:r>
              <a:rPr lang="ru-RU" sz="900" dirty="0" err="1">
                <a:latin typeface="Bahnschrift SemiBold" panose="020B0502040204020203" pitchFamily="34" charset="0"/>
              </a:rPr>
              <a:t>Эстеса</a:t>
            </a:r>
            <a:endParaRPr lang="ru-RU" sz="900" dirty="0">
              <a:latin typeface="Bahnschrift SemiBold" panose="020B0502040204020203" pitchFamily="34" charset="0"/>
            </a:endParaRPr>
          </a:p>
          <a:p>
            <a:r>
              <a:rPr lang="ru-RU" sz="900" dirty="0">
                <a:latin typeface="Bahnschrift SemiBold" panose="020B0502040204020203" pitchFamily="34" charset="0"/>
              </a:rPr>
              <a:t>   Значение 1: норма</a:t>
            </a:r>
          </a:p>
          <a:p>
            <a:r>
              <a:rPr lang="ru-RU" sz="900" dirty="0">
                <a:latin typeface="Bahnschrift SemiBold" panose="020B0502040204020203" pitchFamily="34" charset="0"/>
              </a:rPr>
              <a:t>   Значение 2: наличие аномалии зубца ST-T (инверсии зубца T и/или повышение или понижение ST &gt; 0,05 мВ)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4600" y="1700808"/>
            <a:ext cx="5460032" cy="5157191"/>
          </a:xfrm>
        </p:spPr>
        <p:txBody>
          <a:bodyPr rtlCol="0">
            <a:normAutofit lnSpcReduction="10000"/>
          </a:bodyPr>
          <a:lstStyle/>
          <a:p>
            <a:r>
              <a:rPr lang="ru-RU" sz="900" dirty="0" err="1">
                <a:latin typeface="Bahnschrift SemiBold" panose="020B0502040204020203" pitchFamily="34" charset="0"/>
              </a:rPr>
              <a:t>thalachh</a:t>
            </a:r>
            <a:r>
              <a:rPr lang="ru-RU" sz="900" dirty="0">
                <a:latin typeface="Bahnschrift SemiBold" panose="020B0502040204020203" pitchFamily="34" charset="0"/>
              </a:rPr>
              <a:t> = максимальная частота сердечных сокращений</a:t>
            </a:r>
            <a:endParaRPr lang="en-US" sz="900" dirty="0">
              <a:latin typeface="Bahnschrift SemiBold" panose="020B0502040204020203" pitchFamily="34" charset="0"/>
            </a:endParaRPr>
          </a:p>
          <a:p>
            <a:r>
              <a:rPr lang="ru-RU" sz="900" dirty="0" err="1">
                <a:latin typeface="Bahnschrift SemiBold" panose="020B0502040204020203" pitchFamily="34" charset="0"/>
              </a:rPr>
              <a:t>exang</a:t>
            </a:r>
            <a:r>
              <a:rPr lang="ru-RU" sz="900" dirty="0">
                <a:latin typeface="Bahnschrift SemiBold" panose="020B0502040204020203" pitchFamily="34" charset="0"/>
              </a:rPr>
              <a:t> = стенокардия, вызванная физической нагрузкой (1 = да; 0 = нет)</a:t>
            </a:r>
          </a:p>
          <a:p>
            <a:r>
              <a:rPr lang="ru-RU" sz="900" dirty="0" err="1">
                <a:latin typeface="Bahnschrift SemiBold" panose="020B0502040204020203" pitchFamily="34" charset="0"/>
              </a:rPr>
              <a:t>oldpeak</a:t>
            </a:r>
            <a:r>
              <a:rPr lang="ru-RU" sz="900" dirty="0">
                <a:latin typeface="Bahnschrift SemiBold" panose="020B0502040204020203" pitchFamily="34" charset="0"/>
              </a:rPr>
              <a:t> = Депрессия ST, вызванная физической нагрузкой относительно покоя ("ST’ относится к позициям на графике ЭКГ. Смотрите больше здесь)</a:t>
            </a:r>
          </a:p>
          <a:p>
            <a:r>
              <a:rPr lang="ru-RU" sz="900" dirty="0" err="1">
                <a:latin typeface="Bahnschrift SemiBold" panose="020B0502040204020203" pitchFamily="34" charset="0"/>
              </a:rPr>
              <a:t>slp</a:t>
            </a:r>
            <a:r>
              <a:rPr lang="ru-RU" sz="900" dirty="0">
                <a:latin typeface="Bahnschrift SemiBold" panose="020B0502040204020203" pitchFamily="34" charset="0"/>
              </a:rPr>
              <a:t> = Наклон пика упражнения сегмента ST</a:t>
            </a:r>
            <a:r>
              <a:rPr lang="en-US" sz="900" dirty="0">
                <a:latin typeface="Bahnschrift SemiBold" panose="020B0502040204020203" pitchFamily="34" charset="0"/>
              </a:rPr>
              <a:t>:</a:t>
            </a:r>
            <a:endParaRPr lang="ru-RU" sz="900" dirty="0">
              <a:latin typeface="Bahnschrift SemiBold" panose="020B0502040204020203" pitchFamily="34" charset="0"/>
            </a:endParaRPr>
          </a:p>
          <a:p>
            <a:r>
              <a:rPr lang="ru-RU" sz="900" dirty="0">
                <a:latin typeface="Bahnschrift SemiBold" panose="020B0502040204020203" pitchFamily="34" charset="0"/>
              </a:rPr>
              <a:t>    Значение 0: наклон вверх</a:t>
            </a:r>
          </a:p>
          <a:p>
            <a:r>
              <a:rPr lang="ru-RU" sz="900" dirty="0">
                <a:latin typeface="Bahnschrift SemiBold" panose="020B0502040204020203" pitchFamily="34" charset="0"/>
              </a:rPr>
              <a:t>    Значение 1: плоский</a:t>
            </a:r>
          </a:p>
          <a:p>
            <a:r>
              <a:rPr lang="ru-RU" sz="900" dirty="0">
                <a:latin typeface="Bahnschrift SemiBold" panose="020B0502040204020203" pitchFamily="34" charset="0"/>
              </a:rPr>
              <a:t>    Значение 2: наклон вниз</a:t>
            </a:r>
          </a:p>
          <a:p>
            <a:r>
              <a:rPr lang="ru-RU" sz="900" dirty="0" err="1">
                <a:latin typeface="Bahnschrift SemiBold" panose="020B0502040204020203" pitchFamily="34" charset="0"/>
              </a:rPr>
              <a:t>caa</a:t>
            </a:r>
            <a:r>
              <a:rPr lang="ru-RU" sz="900" dirty="0">
                <a:latin typeface="Bahnschrift SemiBold" panose="020B0502040204020203" pitchFamily="34" charset="0"/>
              </a:rPr>
              <a:t> = количество крупных сосудов (всего их 5: верхняя и нижняя полые вены, легочная артерия, легочная вена и аорта)</a:t>
            </a:r>
          </a:p>
          <a:p>
            <a:r>
              <a:rPr lang="ru-RU" sz="900" dirty="0" err="1">
                <a:latin typeface="Bahnschrift SemiBold" panose="020B0502040204020203" pitchFamily="34" charset="0"/>
              </a:rPr>
              <a:t>thall</a:t>
            </a:r>
            <a:r>
              <a:rPr lang="ru-RU" sz="900" dirty="0">
                <a:latin typeface="Bahnschrift SemiBold" panose="020B0502040204020203" pitchFamily="34" charset="0"/>
              </a:rPr>
              <a:t> = Заболевание крови, называемое талассемией</a:t>
            </a:r>
          </a:p>
          <a:p>
            <a:r>
              <a:rPr lang="ru-RU" sz="900" dirty="0">
                <a:latin typeface="Bahnschrift SemiBold" panose="020B0502040204020203" pitchFamily="34" charset="0"/>
              </a:rPr>
              <a:t>    Значение 0: NULL (ранее удалено из набора данных</a:t>
            </a:r>
          </a:p>
          <a:p>
            <a:r>
              <a:rPr lang="ru-RU" sz="900" dirty="0">
                <a:latin typeface="Bahnschrift SemiBold" panose="020B0502040204020203" pitchFamily="34" charset="0"/>
              </a:rPr>
              <a:t>    Значение 1: исправлен дефект (отсутствие кровотока в некоторой части сердца)</a:t>
            </a:r>
          </a:p>
          <a:p>
            <a:r>
              <a:rPr lang="ru-RU" sz="900" dirty="0">
                <a:latin typeface="Bahnschrift SemiBold" panose="020B0502040204020203" pitchFamily="34" charset="0"/>
              </a:rPr>
              <a:t>    Значение 2: нормальный </a:t>
            </a:r>
            <a:r>
              <a:rPr lang="ru-RU" sz="900" dirty="0" err="1">
                <a:latin typeface="Bahnschrift SemiBold" panose="020B0502040204020203" pitchFamily="34" charset="0"/>
              </a:rPr>
              <a:t>кровото</a:t>
            </a:r>
            <a:endParaRPr lang="ru-RU" sz="900" dirty="0">
              <a:latin typeface="Bahnschrift SemiBold" panose="020B0502040204020203" pitchFamily="34" charset="0"/>
            </a:endParaRPr>
          </a:p>
          <a:p>
            <a:r>
              <a:rPr lang="ru-RU" sz="900" dirty="0">
                <a:latin typeface="Bahnschrift SemiBold" panose="020B0502040204020203" pitchFamily="34" charset="0"/>
              </a:rPr>
              <a:t>    Значение 3: обратимый дефект (кровоток наблюдается, но он не является нормальным)</a:t>
            </a:r>
          </a:p>
          <a:p>
            <a:r>
              <a:rPr lang="ru-RU" sz="900" dirty="0" err="1">
                <a:latin typeface="Bahnschrift SemiBold" panose="020B0502040204020203" pitchFamily="34" charset="0"/>
              </a:rPr>
              <a:t>target</a:t>
            </a:r>
            <a:r>
              <a:rPr lang="ru-RU" sz="900" dirty="0">
                <a:latin typeface="Bahnschrift SemiBold" panose="020B0502040204020203" pitchFamily="34" charset="0"/>
              </a:rPr>
              <a:t> = Целевая переменная ИЛИ диагноз заболевания сердца (ангиографический статус заболевания)</a:t>
            </a:r>
          </a:p>
        </p:txBody>
      </p:sp>
    </p:spTree>
    <p:extLst>
      <p:ext uri="{BB962C8B-B14F-4D97-AF65-F5344CB8AC3E}">
        <p14:creationId xmlns:p14="http://schemas.microsoft.com/office/powerpoint/2010/main" val="26376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ru-RU" dirty="0"/>
              <a:t>Предложения по архитектуре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368" y="1828799"/>
            <a:ext cx="11449272" cy="4929981"/>
          </a:xfrm>
        </p:spPr>
        <p:txBody>
          <a:bodyPr rtlCol="0">
            <a:normAutofit/>
          </a:bodyPr>
          <a:lstStyle/>
          <a:p>
            <a:endParaRPr lang="ru-RU" dirty="0"/>
          </a:p>
          <a:p>
            <a:pPr marL="0" indent="0" rtl="0">
              <a:buNone/>
            </a:pPr>
            <a:endParaRPr lang="ru-RU" sz="1200" dirty="0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8D0D89FB-C222-44E1-9F81-BA12273FC2B1}"/>
              </a:ext>
            </a:extLst>
          </p:cNvPr>
          <p:cNvSpPr/>
          <p:nvPr/>
        </p:nvSpPr>
        <p:spPr>
          <a:xfrm>
            <a:off x="2855640" y="2636912"/>
            <a:ext cx="93610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86820-297C-4F60-8DAC-B4CABE62027E}"/>
              </a:ext>
            </a:extLst>
          </p:cNvPr>
          <p:cNvSpPr txBox="1"/>
          <p:nvPr/>
        </p:nvSpPr>
        <p:spPr>
          <a:xfrm>
            <a:off x="551384" y="2204864"/>
            <a:ext cx="2160240" cy="92333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Данные медицинских организаций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0E42FB-C4A7-434B-9326-D7D445DC5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114" y="4895752"/>
            <a:ext cx="957155" cy="3962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5F77BB-DEA9-4067-A534-86623D326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605" y="2204864"/>
            <a:ext cx="2054530" cy="360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992DCD-45C1-4703-A886-1600122D1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636" y="2924944"/>
            <a:ext cx="2225233" cy="18002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CC4D55-6418-4DF8-B4E7-2C88688F1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4272" y="2948335"/>
            <a:ext cx="2225233" cy="179847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D6C083-457E-4953-9EF7-83A9115A2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405" y="3633908"/>
            <a:ext cx="743068" cy="3962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E7CBC16-F1CE-41AA-B83C-5487986C9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0496" y="3636692"/>
            <a:ext cx="743776" cy="3962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8087EA-8840-4071-BFA7-C26E45AB30DF}"/>
              </a:ext>
            </a:extLst>
          </p:cNvPr>
          <p:cNvSpPr txBox="1"/>
          <p:nvPr/>
        </p:nvSpPr>
        <p:spPr>
          <a:xfrm>
            <a:off x="551384" y="4725107"/>
            <a:ext cx="2125462" cy="92333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Данные территориальных фондов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DA2C66F-DBD2-47A9-A03A-43C19B3DAC13}"/>
              </a:ext>
            </a:extLst>
          </p:cNvPr>
          <p:cNvSpPr/>
          <p:nvPr/>
        </p:nvSpPr>
        <p:spPr>
          <a:xfrm>
            <a:off x="4426559" y="3594683"/>
            <a:ext cx="10933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Hadoop</a:t>
            </a:r>
            <a:endParaRPr lang="ru-RU" sz="20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536DE4A-2B53-46EE-955E-BFFE32688598}"/>
              </a:ext>
            </a:extLst>
          </p:cNvPr>
          <p:cNvSpPr/>
          <p:nvPr/>
        </p:nvSpPr>
        <p:spPr>
          <a:xfrm>
            <a:off x="7140116" y="3625460"/>
            <a:ext cx="1548172" cy="396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Spark ML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40BD211-FE0D-4E1B-8D9F-D2266FB2E418}"/>
              </a:ext>
            </a:extLst>
          </p:cNvPr>
          <p:cNvSpPr/>
          <p:nvPr/>
        </p:nvSpPr>
        <p:spPr>
          <a:xfrm>
            <a:off x="9984432" y="3594683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Предсказание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12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ctr"/>
            <a:r>
              <a:rPr lang="ru-RU" dirty="0"/>
              <a:t>Какую пользу принесет предсказания склонности пациента к сердечно-сосудистым заболеваниям бизнесу (в данном случае государству)?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368" y="1828799"/>
            <a:ext cx="5976664" cy="4572001"/>
          </a:xfrm>
        </p:spPr>
        <p:txBody>
          <a:bodyPr rtlCol="0">
            <a:normAutofit/>
          </a:bodyPr>
          <a:lstStyle/>
          <a:p>
            <a:r>
              <a:rPr lang="ru-RU" sz="1600" dirty="0"/>
              <a:t>Стационарное лечение сердечно-сосудистых заболеваний, в. т.ч. после перенесенных инсультов или инфарктов, достаточно дорогостоящие, т. к. применяются методы коронарного шунтирования, малоинвазивные операции и т.п., в более редких случаях необходимо трансплантация органов. Своевременная диагностика, амбулаторное лечение, и наблюдение позволит уменьшить количество стационарных случаев лечения пациентов с сердечно-сосудистыми заболеваниями, что сможет сократить стоимость расходов на проведения оперативного лечения и перенаправить ресурсы на оказание диагностической амбулаторно-поликлинической помощи. </a:t>
            </a:r>
          </a:p>
          <a:p>
            <a:r>
              <a:rPr lang="ru-RU" sz="1600" dirty="0"/>
              <a:t>На основе имеющихся данных, врачи смогут разработать рекомендации для лечения или углубленных диагностических процедур, которые будут рекомендованы пациентам. Разработанные рекомендации также в дальнейшем смогут быть использованы в модели.</a:t>
            </a:r>
          </a:p>
          <a:p>
            <a:pPr rtl="0"/>
            <a:endParaRPr lang="ru-RU" sz="1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BEE68-95B4-4A56-AC1F-F9A34C9A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828404"/>
            <a:ext cx="4501194" cy="45723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E0FF7B-3AF0-4696-91EE-F5404C753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1772816"/>
            <a:ext cx="540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ru-RU" dirty="0"/>
              <a:t>Рекомендации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5360" y="1828799"/>
            <a:ext cx="6120680" cy="4572001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ru-RU" sz="1400" dirty="0"/>
              <a:t>Существует возможность улучшения качества модели. Для этого необходимо:</a:t>
            </a:r>
          </a:p>
          <a:p>
            <a:r>
              <a:rPr lang="ru-RU" sz="1400" dirty="0"/>
              <a:t>обогатить </a:t>
            </a:r>
            <a:r>
              <a:rPr lang="ru-RU" sz="1400" dirty="0" err="1"/>
              <a:t>датасет</a:t>
            </a:r>
            <a:r>
              <a:rPr lang="ru-RU" sz="1400" dirty="0"/>
              <a:t> новыми признаками, которые вносят существенную роль в определении возможности возникновения сердечно-сосудистых заболеваний.</a:t>
            </a:r>
          </a:p>
          <a:p>
            <a:r>
              <a:rPr lang="ru-RU" sz="1400" dirty="0"/>
              <a:t>Добавить в  </a:t>
            </a:r>
            <a:r>
              <a:rPr lang="ru-RU" sz="1400" dirty="0" err="1"/>
              <a:t>датасет</a:t>
            </a:r>
            <a:r>
              <a:rPr lang="ru-RU" sz="1400" dirty="0"/>
              <a:t> номер региона. Т.к. по статистике уровень заболеваемости и смертности существенно зависит от географии, уровня жизни, средней стоимости продуктовой корзины регионов.  </a:t>
            </a:r>
          </a:p>
          <a:p>
            <a:r>
              <a:rPr lang="ru-RU" sz="1400" dirty="0"/>
              <a:t>На основе имеющихся данных, врачи смогут разработать рекомендации для лечения или углубленных диагностических процедур, которые будут рекомендованы пациентам в соответствии с полом, возрастом и сопутствующими заболеваниями</a:t>
            </a:r>
          </a:p>
          <a:p>
            <a:r>
              <a:rPr lang="ru-RU" sz="1400" dirty="0"/>
              <a:t>Разработанные рекомендации также в дальнейшем смогут быть использованы в рекомендательной модели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8BEE68-95B4-4A56-AC1F-F9A34C9A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828404"/>
            <a:ext cx="4501194" cy="45723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D1EC52-0C81-4C39-B115-354BB1360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1828404"/>
            <a:ext cx="5494583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5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Медицинское оформление (16:9)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0152_TF02901024" id="{D3FB73DA-77DE-4484-8776-52724816BD57}" vid="{56BAE48E-6669-4001-8E1C-1E9B5D1EADDA}"/>
    </a:ext>
  </a:extLst>
</a:theme>
</file>

<file path=ppt/theme/theme2.xml><?xml version="1.0" encoding="utf-8"?>
<a:theme xmlns:a="http://schemas.openxmlformats.org/drawingml/2006/main" name="Тема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в стиле медицины (широкоэкранный формат)</Template>
  <TotalTime>273</TotalTime>
  <Words>910</Words>
  <Application>Microsoft Office PowerPoint</Application>
  <PresentationFormat>Широкоэкранный</PresentationFormat>
  <Paragraphs>72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Bahnschrift SemiBold</vt:lpstr>
      <vt:lpstr>Franklin Gothic Medium</vt:lpstr>
      <vt:lpstr>Медицинское оформление (16:9)</vt:lpstr>
      <vt:lpstr>Предсказания вероятности возникновения сердечно-сосудитстых заболевнаий</vt:lpstr>
      <vt:lpstr>Почему важно диагностировать сердечно-сосудистые заболевания на ранних стадиях?</vt:lpstr>
      <vt:lpstr>Что можно предложить в качестве решения</vt:lpstr>
      <vt:lpstr>Источники данных</vt:lpstr>
      <vt:lpstr>Как это работает</vt:lpstr>
      <vt:lpstr>Описание данных</vt:lpstr>
      <vt:lpstr>Предложения по архитектуре</vt:lpstr>
      <vt:lpstr>Какую пользу принесет предсказания склонности пациента к сердечно-сосудистым заболеваниям бизнесу (в данном случае государству)?</vt:lpstr>
      <vt:lpstr>Рекомендации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Предсказания вероятности возникновения сердечно-сосудитстых заболевнаий</dc:title>
  <dc:creator>Ramazanova Natalya</dc:creator>
  <cp:lastModifiedBy>Ramazanova Natalya</cp:lastModifiedBy>
  <cp:revision>37</cp:revision>
  <dcterms:created xsi:type="dcterms:W3CDTF">2021-12-05T13:09:30Z</dcterms:created>
  <dcterms:modified xsi:type="dcterms:W3CDTF">2021-12-05T17:43:22Z</dcterms:modified>
</cp:coreProperties>
</file>